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14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97BF07-D61C-4D1B-BB9E-A938D8613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45A4D94-5A15-4619-8A06-EA8A85065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94AB70-8D46-4AEE-B059-3FEDE0013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3D67C02-EBEE-4AB0-910A-0892D29AA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E063A9-6AA0-41F8-A581-71C7E475B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480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2FAB7B-AA12-4B7C-AD56-BFE5F1ED9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5BDA1D7-400E-43B1-AD91-EBF96A701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D733E5-0178-45FF-9124-4EF9C2C2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B017D9-6484-44C7-90BD-219B984C9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3FBFEF-81DB-4F30-A087-A8B779E04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53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3A7F56C-4F66-4E27-BF97-9F730AB17F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34C5950-B8A7-44FF-8842-754E8682D7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D5C81B-E54E-459E-8261-29FA43B79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68F11F-F896-4B56-97FD-AD6326B6C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1900CB-6CE2-4EF6-ACC8-3879898C0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110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36EA5E-47CE-462D-9765-72E9C0C63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D0BD4A-17BC-4BA3-A734-90FD18059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B0C51F-A046-4166-99B4-E76A618A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6CBA53-9AAA-4120-8771-10F67309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69DFE9-A5D1-4CB4-B37F-68561F048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877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D889B9-A6EE-4BF2-8973-FA53B2C7C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362DDF1-6CB3-4DBE-940C-1DF688050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E9B811-0959-4CFB-8CCD-1C4035210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6EBE80-1958-4A78-875A-93FD6668B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1CDA3B-8C2C-4303-A614-625EBFDCE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9776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A5444A-E653-469A-8CFD-07B34EFB7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5E85D5-E8DA-4510-B314-84EB36B900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90E1C3-0FB6-4CD2-97FE-13C80745E1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19E196C-12FB-42C8-96F1-72A0ACAD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F373B34-4F5C-4676-B605-2ACFC110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CF195F-F6B4-49CA-AB18-53767BD0D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101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B94833-B6EF-4181-AB2E-AD1FD9D18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8A0263-54C7-4ADE-8165-C66B3249F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D01498-0B7A-43C7-A082-AA9538F05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C971BD-74A5-441F-AA7D-756FE4A43A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A6ACA3A-A1B6-4EEA-924E-DD283B697C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28E06C4-E8C1-4C87-9863-11E982B97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4D07472-8651-45F1-8BF0-AA69CF73A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0403D2A-4DE4-4C3A-812F-DFBAEC900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374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0CA5E5-E667-4DFE-8D00-D3EB58C78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D3B1F67-7899-4464-BD13-E6642915C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B8DDD91-091E-46AC-B98A-95715ABB3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5CB99DA-28FB-49F5-BAA1-1FED9DA08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53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88B0611-6B01-4CC2-9342-A74FDD0D2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F76B6AB-C4CD-43A9-BDEA-BF16AB735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3B95EF-07B6-4CC2-9696-13AB029A5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69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FDD507-4516-43F6-AA88-F56854BA5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70EE5A-3ED9-41E8-8DCF-8F00F53C0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121A3F-9AA1-4B3E-AAFF-114E15CFD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B062831-7923-4C86-8EF8-8B893D69E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127EAF-E879-47AB-8CFD-08127CF92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216CED-7D1A-4AAD-966F-2F4814A3C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320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F8E3C8-12F9-4D37-962B-8B36C1B8A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AF52F55-C077-46B4-BBEA-DEDFACDD6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301FF5-A239-4AA5-A934-BE2A49E283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39DE8D6-0DBF-4CC2-927C-0B7CA29CA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0B7B59F-4700-4062-B3DF-707C130E3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86C2BB-06F8-4D2B-8139-04083AD14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26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3FACBE5-A54C-4197-BD6E-A7572C27B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C7D9F7-8FCB-4B1D-BFFB-45EFAE9B83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CB69E1-CEE0-4759-82DE-625B8B2862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7E1CA-42C4-4F69-8B42-298C3FB2F27C}" type="datetimeFigureOut">
              <a:rPr kumimoji="1" lang="ja-JP" altLang="en-US" smtClean="0"/>
              <a:t>2025/2/19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F03ECB2-885D-4F25-B0A1-6A6D7215E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9C494F-77CF-4AA2-94AD-05AEA26C1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7F52E-B658-46B0-9CA1-5EA92049BA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772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9816B27-5E07-42CA-935C-162E767D9F1A}"/>
              </a:ext>
            </a:extLst>
          </p:cNvPr>
          <p:cNvSpPr txBox="1"/>
          <p:nvPr/>
        </p:nvSpPr>
        <p:spPr>
          <a:xfrm>
            <a:off x="992459" y="446049"/>
            <a:ext cx="8430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「いずも・おおだ吸入支援システム」について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C465F92-EF1C-44B0-9A1E-FEE00808E8EE}"/>
              </a:ext>
            </a:extLst>
          </p:cNvPr>
          <p:cNvSpPr txBox="1"/>
          <p:nvPr/>
        </p:nvSpPr>
        <p:spPr>
          <a:xfrm>
            <a:off x="992460" y="925803"/>
            <a:ext cx="10727472" cy="2687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現在、島根大学医学部附属病院</a:t>
            </a:r>
            <a:r>
              <a:rPr lang="ja-JP" altLang="en-US" dirty="0"/>
              <a:t>・</a:t>
            </a:r>
            <a:r>
              <a:rPr kumimoji="1" lang="ja-JP" altLang="en-US" dirty="0"/>
              <a:t>島根県立中央病院・大田市立病院で運用開始しております。</a:t>
            </a:r>
            <a:endParaRPr lang="en-US" altLang="ja-JP" dirty="0"/>
          </a:p>
          <a:p>
            <a:r>
              <a:rPr lang="en-US" altLang="ja-JP" dirty="0"/>
              <a:t>【</a:t>
            </a:r>
            <a:r>
              <a:rPr lang="ja-JP" altLang="en-US" dirty="0"/>
              <a:t>目的と概要</a:t>
            </a:r>
            <a:r>
              <a:rPr lang="en-US" altLang="ja-JP" dirty="0"/>
              <a:t>】</a:t>
            </a: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lang="ja-JP" altLang="en-US" dirty="0"/>
              <a:t>呼吸器疾患の治療においては</a:t>
            </a:r>
            <a:r>
              <a:rPr lang="ja-JP" altLang="en-US" spc="20" dirty="0">
                <a:latin typeface="MS UI Gothic"/>
                <a:cs typeface="MS UI Gothic"/>
              </a:rPr>
              <a:t>病院</a:t>
            </a:r>
            <a:r>
              <a:rPr lang="ja-JP" altLang="en-US" spc="10" dirty="0">
                <a:latin typeface="MS UI Gothic"/>
                <a:cs typeface="MS UI Gothic"/>
              </a:rPr>
              <a:t>・</a:t>
            </a:r>
            <a:r>
              <a:rPr lang="ja-JP" altLang="en-US" spc="20" dirty="0">
                <a:latin typeface="MS UI Gothic"/>
                <a:cs typeface="MS UI Gothic"/>
              </a:rPr>
              <a:t>診療所お</a:t>
            </a:r>
            <a:r>
              <a:rPr lang="ja-JP" altLang="en-US" spc="125" dirty="0">
                <a:latin typeface="MS UI Gothic"/>
                <a:cs typeface="MS UI Gothic"/>
              </a:rPr>
              <a:t>よ</a:t>
            </a:r>
            <a:r>
              <a:rPr lang="ja-JP" altLang="en-US" spc="45" dirty="0">
                <a:latin typeface="MS UI Gothic"/>
                <a:cs typeface="MS UI Gothic"/>
              </a:rPr>
              <a:t>び</a:t>
            </a:r>
            <a:r>
              <a:rPr lang="ja-JP" altLang="en-US" spc="55" dirty="0">
                <a:latin typeface="MS UI Gothic"/>
                <a:cs typeface="MS UI Gothic"/>
              </a:rPr>
              <a:t>保険薬局</a:t>
            </a:r>
            <a:r>
              <a:rPr lang="ja-JP" altLang="en-US" spc="45" dirty="0">
                <a:latin typeface="MS UI Gothic"/>
                <a:cs typeface="MS UI Gothic"/>
              </a:rPr>
              <a:t>が</a:t>
            </a:r>
            <a:r>
              <a:rPr lang="ja-JP" altLang="en-US" spc="55" dirty="0">
                <a:latin typeface="MS UI Gothic"/>
                <a:cs typeface="MS UI Gothic"/>
              </a:rPr>
              <a:t>連携</a:t>
            </a:r>
            <a:r>
              <a:rPr lang="ja-JP" altLang="en-US" spc="40" dirty="0">
                <a:latin typeface="MS UI Gothic"/>
                <a:cs typeface="MS UI Gothic"/>
              </a:rPr>
              <a:t>して</a:t>
            </a:r>
            <a:r>
              <a:rPr lang="ja-JP" altLang="en-US" spc="30" dirty="0">
                <a:latin typeface="MS UI Gothic"/>
                <a:cs typeface="MS UI Gothic"/>
              </a:rPr>
              <a:t>、</a:t>
            </a:r>
            <a:r>
              <a:rPr lang="ja-JP" altLang="en-US" spc="45" dirty="0">
                <a:latin typeface="MS UI Gothic"/>
                <a:cs typeface="MS UI Gothic"/>
              </a:rPr>
              <a:t>吸入療法</a:t>
            </a:r>
            <a:r>
              <a:rPr lang="ja-JP" altLang="en-US" spc="35" dirty="0">
                <a:latin typeface="MS UI Gothic"/>
                <a:cs typeface="MS UI Gothic"/>
              </a:rPr>
              <a:t>の</a:t>
            </a:r>
            <a:r>
              <a:rPr lang="ja-JP" altLang="en-US" spc="45" dirty="0">
                <a:latin typeface="MS UI Gothic"/>
                <a:cs typeface="MS UI Gothic"/>
              </a:rPr>
              <a:t>支援</a:t>
            </a:r>
            <a:r>
              <a:rPr lang="ja-JP" altLang="en-US" spc="40" dirty="0">
                <a:latin typeface="MS UI Gothic"/>
                <a:cs typeface="MS UI Gothic"/>
              </a:rPr>
              <a:t>を</a:t>
            </a:r>
            <a:r>
              <a:rPr lang="ja-JP" altLang="en-US" dirty="0">
                <a:latin typeface="MS UI Gothic"/>
                <a:cs typeface="MS UI Gothic"/>
              </a:rPr>
              <a:t>行</a:t>
            </a:r>
            <a:r>
              <a:rPr lang="ja-JP" altLang="en-US" spc="130" dirty="0">
                <a:latin typeface="MS UI Gothic"/>
                <a:cs typeface="MS UI Gothic"/>
              </a:rPr>
              <a:t>う</a:t>
            </a:r>
            <a:r>
              <a:rPr lang="ja-JP" altLang="en-US" spc="125" dirty="0">
                <a:latin typeface="MS UI Gothic"/>
                <a:cs typeface="MS UI Gothic"/>
              </a:rPr>
              <a:t>こ</a:t>
            </a:r>
            <a:r>
              <a:rPr lang="ja-JP" altLang="en-US" spc="160" dirty="0">
                <a:latin typeface="MS UI Gothic"/>
                <a:cs typeface="MS UI Gothic"/>
              </a:rPr>
              <a:t>と</a:t>
            </a:r>
            <a:r>
              <a:rPr lang="ja-JP" altLang="en-US" spc="70" dirty="0">
                <a:latin typeface="MS UI Gothic"/>
                <a:cs typeface="MS UI Gothic"/>
              </a:rPr>
              <a:t>が</a:t>
            </a:r>
            <a:r>
              <a:rPr lang="ja-JP" altLang="en-US" spc="85" dirty="0">
                <a:latin typeface="MS UI Gothic"/>
                <a:cs typeface="MS UI Gothic"/>
              </a:rPr>
              <a:t>重要</a:t>
            </a:r>
            <a:r>
              <a:rPr lang="ja-JP" altLang="en-US" spc="65" dirty="0">
                <a:latin typeface="MS UI Gothic"/>
                <a:cs typeface="MS UI Gothic"/>
              </a:rPr>
              <a:t>で</a:t>
            </a:r>
            <a:r>
              <a:rPr lang="ja-JP" altLang="en-US" spc="70" dirty="0">
                <a:latin typeface="MS UI Gothic"/>
                <a:cs typeface="MS UI Gothic"/>
              </a:rPr>
              <a:t>す</a:t>
            </a:r>
            <a:r>
              <a:rPr lang="ja-JP" altLang="en-US" spc="50" dirty="0">
                <a:latin typeface="MS UI Gothic"/>
                <a:cs typeface="MS UI Gothic"/>
              </a:rPr>
              <a:t>。</a:t>
            </a: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lang="ja-JP" altLang="en-US" spc="200" dirty="0">
                <a:latin typeface="MS UI Gothic"/>
                <a:cs typeface="MS UI Gothic"/>
              </a:rPr>
              <a:t>そ</a:t>
            </a:r>
            <a:r>
              <a:rPr lang="ja-JP" altLang="en-US" spc="225" dirty="0">
                <a:latin typeface="MS UI Gothic"/>
                <a:cs typeface="MS UI Gothic"/>
              </a:rPr>
              <a:t>の</a:t>
            </a:r>
            <a:r>
              <a:rPr lang="ja-JP" altLang="en-US" dirty="0">
                <a:latin typeface="MS UI Gothic"/>
                <a:cs typeface="MS UI Gothic"/>
              </a:rPr>
              <a:t>際</a:t>
            </a:r>
            <a:r>
              <a:rPr lang="ja-JP" altLang="en-US" spc="-5" dirty="0">
                <a:latin typeface="MS UI Gothic"/>
                <a:cs typeface="MS UI Gothic"/>
              </a:rPr>
              <a:t>、</a:t>
            </a:r>
            <a:r>
              <a:rPr lang="ja-JP" altLang="en-US" spc="80" dirty="0">
                <a:latin typeface="MS UI Gothic"/>
                <a:cs typeface="MS UI Gothic"/>
              </a:rPr>
              <a:t>ど</a:t>
            </a:r>
            <a:r>
              <a:rPr lang="ja-JP" altLang="en-US" spc="90" dirty="0">
                <a:latin typeface="MS UI Gothic"/>
                <a:cs typeface="MS UI Gothic"/>
              </a:rPr>
              <a:t>の</a:t>
            </a:r>
            <a:r>
              <a:rPr lang="ja-JP" altLang="en-US" spc="110" dirty="0">
                <a:latin typeface="MS UI Gothic"/>
                <a:cs typeface="MS UI Gothic"/>
              </a:rPr>
              <a:t>医療</a:t>
            </a:r>
            <a:r>
              <a:rPr lang="ja-JP" altLang="en-US" spc="95" dirty="0">
                <a:latin typeface="MS UI Gothic"/>
                <a:cs typeface="MS UI Gothic"/>
              </a:rPr>
              <a:t>機関</a:t>
            </a:r>
            <a:r>
              <a:rPr lang="ja-JP" altLang="en-US" spc="70" dirty="0">
                <a:latin typeface="MS UI Gothic"/>
                <a:cs typeface="MS UI Gothic"/>
              </a:rPr>
              <a:t>に</a:t>
            </a:r>
            <a:r>
              <a:rPr lang="ja-JP" altLang="en-US" spc="75" dirty="0">
                <a:latin typeface="MS UI Gothic"/>
                <a:cs typeface="MS UI Gothic"/>
              </a:rPr>
              <a:t>お</a:t>
            </a:r>
            <a:r>
              <a:rPr lang="ja-JP" altLang="en-US" spc="150" dirty="0">
                <a:latin typeface="MS UI Gothic"/>
                <a:cs typeface="MS UI Gothic"/>
              </a:rPr>
              <a:t>い</a:t>
            </a:r>
            <a:r>
              <a:rPr lang="ja-JP" altLang="en-US" spc="90" dirty="0">
                <a:latin typeface="MS UI Gothic"/>
                <a:cs typeface="MS UI Gothic"/>
              </a:rPr>
              <a:t>て</a:t>
            </a:r>
            <a:r>
              <a:rPr lang="ja-JP" altLang="en-US" spc="80" dirty="0">
                <a:latin typeface="MS UI Gothic"/>
                <a:cs typeface="MS UI Gothic"/>
              </a:rPr>
              <a:t>も</a:t>
            </a:r>
            <a:r>
              <a:rPr lang="ja-JP" altLang="en-US" spc="15" dirty="0">
                <a:latin typeface="MS UI Gothic"/>
                <a:cs typeface="MS UI Gothic"/>
              </a:rPr>
              <a:t>統一</a:t>
            </a:r>
            <a:r>
              <a:rPr lang="ja-JP" altLang="en-US" spc="10" dirty="0">
                <a:latin typeface="MS UI Gothic"/>
                <a:cs typeface="MS UI Gothic"/>
              </a:rPr>
              <a:t>し</a:t>
            </a:r>
            <a:r>
              <a:rPr lang="ja-JP" altLang="en-US" spc="150" dirty="0">
                <a:latin typeface="MS UI Gothic"/>
                <a:cs typeface="MS UI Gothic"/>
              </a:rPr>
              <a:t>た</a:t>
            </a:r>
            <a:r>
              <a:rPr lang="ja-JP" altLang="en-US" spc="155" dirty="0">
                <a:latin typeface="MS UI Gothic"/>
                <a:cs typeface="MS UI Gothic"/>
              </a:rPr>
              <a:t>シ</a:t>
            </a:r>
            <a:r>
              <a:rPr lang="ja-JP" altLang="en-US" spc="145" dirty="0">
                <a:latin typeface="MS UI Gothic"/>
                <a:cs typeface="MS UI Gothic"/>
              </a:rPr>
              <a:t>ステ</a:t>
            </a:r>
            <a:r>
              <a:rPr lang="ja-JP" altLang="en-US" spc="155" dirty="0">
                <a:latin typeface="MS UI Gothic"/>
                <a:cs typeface="MS UI Gothic"/>
              </a:rPr>
              <a:t>ム</a:t>
            </a:r>
            <a:r>
              <a:rPr lang="ja-JP" altLang="en-US" spc="30" dirty="0">
                <a:latin typeface="MS UI Gothic"/>
                <a:cs typeface="MS UI Gothic"/>
              </a:rPr>
              <a:t>で</a:t>
            </a:r>
            <a:r>
              <a:rPr lang="ja-JP" altLang="en-US" spc="40" dirty="0">
                <a:latin typeface="MS UI Gothic"/>
                <a:cs typeface="MS UI Gothic"/>
              </a:rPr>
              <a:t>吸入指導</a:t>
            </a:r>
            <a:r>
              <a:rPr lang="ja-JP" altLang="en-US" spc="30" dirty="0">
                <a:latin typeface="MS UI Gothic"/>
                <a:cs typeface="MS UI Gothic"/>
              </a:rPr>
              <a:t>の</a:t>
            </a:r>
            <a:r>
              <a:rPr lang="ja-JP" altLang="en-US" spc="40" dirty="0">
                <a:latin typeface="MS UI Gothic"/>
                <a:cs typeface="MS UI Gothic"/>
              </a:rPr>
              <a:t>依頼</a:t>
            </a:r>
            <a:r>
              <a:rPr lang="ja-JP" altLang="en-US" spc="15" dirty="0">
                <a:latin typeface="MS UI Gothic"/>
                <a:cs typeface="MS UI Gothic"/>
              </a:rPr>
              <a:t>・</a:t>
            </a:r>
            <a:r>
              <a:rPr lang="ja-JP" altLang="en-US" spc="40" dirty="0">
                <a:latin typeface="MS UI Gothic"/>
                <a:cs typeface="MS UI Gothic"/>
              </a:rPr>
              <a:t>指導</a:t>
            </a:r>
            <a:r>
              <a:rPr lang="ja-JP" altLang="en-US" spc="30" dirty="0">
                <a:latin typeface="MS UI Gothic"/>
                <a:cs typeface="MS UI Gothic"/>
              </a:rPr>
              <a:t>の</a:t>
            </a:r>
            <a:r>
              <a:rPr lang="ja-JP" altLang="en-US" spc="40" dirty="0">
                <a:latin typeface="MS UI Gothic"/>
                <a:cs typeface="MS UI Gothic"/>
              </a:rPr>
              <a:t>実際</a:t>
            </a:r>
            <a:r>
              <a:rPr lang="ja-JP" altLang="en-US" spc="15" dirty="0">
                <a:latin typeface="MS UI Gothic"/>
                <a:cs typeface="MS UI Gothic"/>
              </a:rPr>
              <a:t>・</a:t>
            </a:r>
            <a:r>
              <a:rPr lang="ja-JP" altLang="en-US" spc="40" dirty="0">
                <a:latin typeface="MS UI Gothic"/>
                <a:cs typeface="MS UI Gothic"/>
              </a:rPr>
              <a:t>評価</a:t>
            </a:r>
            <a:r>
              <a:rPr lang="ja-JP" altLang="en-US" spc="15" dirty="0">
                <a:latin typeface="MS UI Gothic"/>
                <a:cs typeface="MS UI Gothic"/>
              </a:rPr>
              <a:t>・</a:t>
            </a:r>
            <a:r>
              <a:rPr lang="ja-JP" altLang="en-US" spc="40" dirty="0">
                <a:latin typeface="MS UI Gothic"/>
                <a:cs typeface="MS UI Gothic"/>
              </a:rPr>
              <a:t>情報</a:t>
            </a:r>
            <a:r>
              <a:rPr lang="ja-JP" altLang="en-US" spc="30" dirty="0">
                <a:latin typeface="MS UI Gothic"/>
                <a:cs typeface="MS UI Gothic"/>
              </a:rPr>
              <a:t>の</a:t>
            </a:r>
            <a:r>
              <a:rPr lang="ja-JP" altLang="en-US" spc="40" dirty="0">
                <a:latin typeface="MS UI Gothic"/>
                <a:cs typeface="MS UI Gothic"/>
              </a:rPr>
              <a:t>共有</a:t>
            </a:r>
            <a:r>
              <a:rPr lang="ja-JP" altLang="en-US" spc="30" dirty="0">
                <a:latin typeface="MS UI Gothic"/>
                <a:cs typeface="MS UI Gothic"/>
              </a:rPr>
              <a:t>が</a:t>
            </a:r>
            <a:r>
              <a:rPr lang="ja-JP" altLang="en-US" spc="25" dirty="0">
                <a:latin typeface="MS UI Gothic"/>
                <a:cs typeface="MS UI Gothic"/>
              </a:rPr>
              <a:t>で</a:t>
            </a:r>
            <a:r>
              <a:rPr lang="ja-JP" altLang="en-US" spc="100" dirty="0">
                <a:latin typeface="MS UI Gothic"/>
                <a:cs typeface="MS UI Gothic"/>
              </a:rPr>
              <a:t>き</a:t>
            </a:r>
            <a:r>
              <a:rPr lang="ja-JP" altLang="en-US" spc="114" dirty="0">
                <a:latin typeface="MS UI Gothic"/>
                <a:cs typeface="MS UI Gothic"/>
              </a:rPr>
              <a:t>る</a:t>
            </a:r>
            <a:r>
              <a:rPr lang="ja-JP" altLang="en-US" spc="125" dirty="0">
                <a:latin typeface="MS UI Gothic"/>
                <a:cs typeface="MS UI Gothic"/>
              </a:rPr>
              <a:t>こ</a:t>
            </a:r>
            <a:r>
              <a:rPr lang="ja-JP" altLang="en-US" spc="160" dirty="0">
                <a:latin typeface="MS UI Gothic"/>
                <a:cs typeface="MS UI Gothic"/>
              </a:rPr>
              <a:t>と</a:t>
            </a:r>
            <a:r>
              <a:rPr lang="ja-JP" altLang="en-US" spc="70" dirty="0">
                <a:latin typeface="MS UI Gothic"/>
                <a:cs typeface="MS UI Gothic"/>
              </a:rPr>
              <a:t>が</a:t>
            </a:r>
            <a:r>
              <a:rPr lang="ja-JP" altLang="en-US" spc="85" dirty="0">
                <a:latin typeface="MS UI Gothic"/>
                <a:cs typeface="MS UI Gothic"/>
              </a:rPr>
              <a:t>目的</a:t>
            </a:r>
            <a:r>
              <a:rPr lang="ja-JP" altLang="en-US" spc="65" dirty="0">
                <a:latin typeface="MS UI Gothic"/>
                <a:cs typeface="MS UI Gothic"/>
              </a:rPr>
              <a:t>で</a:t>
            </a:r>
            <a:r>
              <a:rPr lang="ja-JP" altLang="en-US" spc="70" dirty="0">
                <a:latin typeface="MS UI Gothic"/>
                <a:cs typeface="MS UI Gothic"/>
              </a:rPr>
              <a:t>す</a:t>
            </a:r>
            <a:r>
              <a:rPr lang="ja-JP" altLang="en-US" spc="45" dirty="0">
                <a:latin typeface="MS UI Gothic"/>
                <a:cs typeface="MS UI Gothic"/>
              </a:rPr>
              <a:t>。</a:t>
            </a:r>
            <a:endParaRPr lang="en-US" altLang="ja-JP" spc="45" dirty="0">
              <a:latin typeface="MS UI Gothic"/>
              <a:cs typeface="MS UI Gothic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lang="ja-JP" altLang="en-US" spc="120" dirty="0">
                <a:latin typeface="MS UI Gothic"/>
                <a:cs typeface="MS UI Gothic"/>
              </a:rPr>
              <a:t>本</a:t>
            </a:r>
            <a:r>
              <a:rPr lang="ja-JP" altLang="en-US" spc="95" dirty="0">
                <a:latin typeface="MS UI Gothic"/>
                <a:cs typeface="MS UI Gothic"/>
              </a:rPr>
              <a:t>シ</a:t>
            </a:r>
            <a:r>
              <a:rPr lang="ja-JP" altLang="en-US" spc="90" dirty="0">
                <a:latin typeface="MS UI Gothic"/>
                <a:cs typeface="MS UI Gothic"/>
              </a:rPr>
              <a:t>ステ</a:t>
            </a:r>
            <a:r>
              <a:rPr lang="ja-JP" altLang="en-US" spc="195" dirty="0">
                <a:latin typeface="MS UI Gothic"/>
                <a:cs typeface="MS UI Gothic"/>
              </a:rPr>
              <a:t>ム</a:t>
            </a:r>
            <a:r>
              <a:rPr lang="ja-JP" altLang="en-US" spc="90" dirty="0">
                <a:latin typeface="MS UI Gothic"/>
                <a:cs typeface="MS UI Gothic"/>
              </a:rPr>
              <a:t>の</a:t>
            </a:r>
            <a:r>
              <a:rPr lang="ja-JP" altLang="en-US" spc="110" dirty="0">
                <a:latin typeface="MS UI Gothic"/>
                <a:cs typeface="MS UI Gothic"/>
              </a:rPr>
              <a:t>趣旨</a:t>
            </a:r>
            <a:r>
              <a:rPr lang="ja-JP" altLang="en-US" spc="80" dirty="0">
                <a:latin typeface="MS UI Gothic"/>
                <a:cs typeface="MS UI Gothic"/>
              </a:rPr>
              <a:t>に</a:t>
            </a:r>
            <a:r>
              <a:rPr lang="ja-JP" altLang="en-US" dirty="0">
                <a:latin typeface="MS UI Gothic"/>
                <a:cs typeface="MS UI Gothic"/>
              </a:rPr>
              <a:t>賛同</a:t>
            </a:r>
            <a:r>
              <a:rPr lang="ja-JP" altLang="en-US" spc="50" dirty="0">
                <a:latin typeface="MS UI Gothic"/>
                <a:cs typeface="MS UI Gothic"/>
              </a:rPr>
              <a:t>し</a:t>
            </a:r>
            <a:r>
              <a:rPr lang="ja-JP" altLang="en-US" spc="135" dirty="0">
                <a:latin typeface="MS UI Gothic"/>
                <a:cs typeface="MS UI Gothic"/>
              </a:rPr>
              <a:t>て</a:t>
            </a:r>
            <a:r>
              <a:rPr lang="ja-JP" altLang="en-US" spc="150" dirty="0">
                <a:latin typeface="MS UI Gothic"/>
                <a:cs typeface="MS UI Gothic"/>
              </a:rPr>
              <a:t>い</a:t>
            </a:r>
            <a:r>
              <a:rPr lang="ja-JP" altLang="en-US" spc="160" dirty="0">
                <a:latin typeface="MS UI Gothic"/>
                <a:cs typeface="MS UI Gothic"/>
              </a:rPr>
              <a:t>た</a:t>
            </a:r>
            <a:r>
              <a:rPr lang="ja-JP" altLang="en-US" spc="155" dirty="0">
                <a:latin typeface="MS UI Gothic"/>
                <a:cs typeface="MS UI Gothic"/>
              </a:rPr>
              <a:t>だ</a:t>
            </a:r>
            <a:r>
              <a:rPr lang="ja-JP" altLang="en-US" spc="150" dirty="0">
                <a:latin typeface="MS UI Gothic"/>
                <a:cs typeface="MS UI Gothic"/>
              </a:rPr>
              <a:t>け</a:t>
            </a:r>
            <a:r>
              <a:rPr lang="ja-JP" altLang="en-US" spc="114" dirty="0">
                <a:latin typeface="MS UI Gothic"/>
                <a:cs typeface="MS UI Gothic"/>
              </a:rPr>
              <a:t>る</a:t>
            </a:r>
            <a:r>
              <a:rPr lang="ja-JP" altLang="en-US" dirty="0">
                <a:latin typeface="MS UI Gothic"/>
                <a:cs typeface="MS UI Gothic"/>
              </a:rPr>
              <a:t>医療</a:t>
            </a:r>
            <a:r>
              <a:rPr lang="ja-JP" altLang="en-US" spc="120" dirty="0">
                <a:latin typeface="MS UI Gothic"/>
                <a:cs typeface="MS UI Gothic"/>
              </a:rPr>
              <a:t>機関</a:t>
            </a:r>
            <a:r>
              <a:rPr lang="ja-JP" altLang="en-US" spc="95" dirty="0">
                <a:latin typeface="MS UI Gothic"/>
                <a:cs typeface="MS UI Gothic"/>
              </a:rPr>
              <a:t>であ</a:t>
            </a:r>
            <a:r>
              <a:rPr lang="ja-JP" altLang="en-US" spc="105" dirty="0">
                <a:latin typeface="MS UI Gothic"/>
                <a:cs typeface="MS UI Gothic"/>
              </a:rPr>
              <a:t>れ</a:t>
            </a:r>
            <a:r>
              <a:rPr lang="ja-JP" altLang="en-US" spc="100" dirty="0">
                <a:latin typeface="MS UI Gothic"/>
                <a:cs typeface="MS UI Gothic"/>
              </a:rPr>
              <a:t>ば</a:t>
            </a:r>
            <a:r>
              <a:rPr lang="ja-JP" altLang="en-US" spc="75" dirty="0">
                <a:latin typeface="MS UI Gothic"/>
                <a:cs typeface="MS UI Gothic"/>
              </a:rPr>
              <a:t>ど</a:t>
            </a:r>
            <a:r>
              <a:rPr lang="ja-JP" altLang="en-US" spc="125" dirty="0">
                <a:latin typeface="MS UI Gothic"/>
                <a:cs typeface="MS UI Gothic"/>
              </a:rPr>
              <a:t>こ</a:t>
            </a:r>
            <a:r>
              <a:rPr lang="ja-JP" altLang="en-US" spc="75" dirty="0">
                <a:latin typeface="MS UI Gothic"/>
                <a:cs typeface="MS UI Gothic"/>
              </a:rPr>
              <a:t>で</a:t>
            </a:r>
            <a:r>
              <a:rPr lang="ja-JP" altLang="en-US" spc="60" dirty="0">
                <a:latin typeface="MS UI Gothic"/>
                <a:cs typeface="MS UI Gothic"/>
              </a:rPr>
              <a:t>も</a:t>
            </a:r>
            <a:r>
              <a:rPr lang="ja-JP" altLang="en-US" spc="45" dirty="0">
                <a:latin typeface="MS UI Gothic"/>
                <a:cs typeface="MS UI Gothic"/>
              </a:rPr>
              <a:t>使用す</a:t>
            </a:r>
            <a:r>
              <a:rPr lang="ja-JP" altLang="en-US" spc="114" dirty="0">
                <a:latin typeface="MS UI Gothic"/>
                <a:cs typeface="MS UI Gothic"/>
              </a:rPr>
              <a:t>る</a:t>
            </a:r>
            <a:r>
              <a:rPr lang="ja-JP" altLang="en-US" spc="125" dirty="0">
                <a:latin typeface="MS UI Gothic"/>
                <a:cs typeface="MS UI Gothic"/>
              </a:rPr>
              <a:t>こ</a:t>
            </a:r>
            <a:r>
              <a:rPr lang="ja-JP" altLang="en-US" spc="160" dirty="0">
                <a:latin typeface="MS UI Gothic"/>
                <a:cs typeface="MS UI Gothic"/>
              </a:rPr>
              <a:t>と</a:t>
            </a:r>
            <a:r>
              <a:rPr lang="ja-JP" altLang="en-US" spc="200" dirty="0">
                <a:latin typeface="MS UI Gothic"/>
                <a:cs typeface="MS UI Gothic"/>
              </a:rPr>
              <a:t>が</a:t>
            </a:r>
            <a:r>
              <a:rPr lang="ja-JP" altLang="en-US" dirty="0">
                <a:latin typeface="MS UI Gothic"/>
                <a:cs typeface="MS UI Gothic"/>
              </a:rPr>
              <a:t>出来</a:t>
            </a:r>
            <a:r>
              <a:rPr lang="ja-JP" altLang="en-US" spc="-5" dirty="0">
                <a:latin typeface="MS UI Gothic"/>
                <a:cs typeface="MS UI Gothic"/>
              </a:rPr>
              <a:t>、</a:t>
            </a:r>
            <a:r>
              <a:rPr lang="ja-JP" altLang="en-US" spc="135" dirty="0">
                <a:latin typeface="MS UI Gothic"/>
                <a:cs typeface="MS UI Gothic"/>
              </a:rPr>
              <a:t>シ</a:t>
            </a:r>
            <a:r>
              <a:rPr lang="ja-JP" altLang="en-US" spc="125" dirty="0">
                <a:latin typeface="MS UI Gothic"/>
                <a:cs typeface="MS UI Gothic"/>
              </a:rPr>
              <a:t>ス</a:t>
            </a:r>
            <a:r>
              <a:rPr lang="ja-JP" altLang="en-US" spc="130" dirty="0">
                <a:latin typeface="MS UI Gothic"/>
                <a:cs typeface="MS UI Gothic"/>
              </a:rPr>
              <a:t>テ</a:t>
            </a:r>
            <a:r>
              <a:rPr lang="ja-JP" altLang="en-US" spc="195" dirty="0">
                <a:latin typeface="MS UI Gothic"/>
                <a:cs typeface="MS UI Gothic"/>
              </a:rPr>
              <a:t>ム</a:t>
            </a:r>
            <a:r>
              <a:rPr lang="ja-JP" altLang="en-US" spc="75" dirty="0">
                <a:latin typeface="MS UI Gothic"/>
                <a:cs typeface="MS UI Gothic"/>
              </a:rPr>
              <a:t>の</a:t>
            </a:r>
            <a:r>
              <a:rPr lang="ja-JP" altLang="en-US" spc="95" dirty="0">
                <a:latin typeface="MS UI Gothic"/>
                <a:cs typeface="MS UI Gothic"/>
              </a:rPr>
              <a:t>運用以外</a:t>
            </a:r>
            <a:r>
              <a:rPr lang="ja-JP" altLang="en-US" spc="70" dirty="0">
                <a:latin typeface="MS UI Gothic"/>
                <a:cs typeface="MS UI Gothic"/>
              </a:rPr>
              <a:t>に</a:t>
            </a:r>
            <a:r>
              <a:rPr lang="ja-JP" altLang="en-US" spc="65" dirty="0">
                <a:latin typeface="MS UI Gothic"/>
                <a:cs typeface="MS UI Gothic"/>
              </a:rPr>
              <a:t>つ</a:t>
            </a:r>
            <a:r>
              <a:rPr lang="ja-JP" altLang="en-US" spc="150" dirty="0">
                <a:latin typeface="MS UI Gothic"/>
                <a:cs typeface="MS UI Gothic"/>
              </a:rPr>
              <a:t>い</a:t>
            </a:r>
            <a:r>
              <a:rPr lang="ja-JP" altLang="en-US" spc="100" dirty="0">
                <a:latin typeface="MS UI Gothic"/>
                <a:cs typeface="MS UI Gothic"/>
              </a:rPr>
              <a:t>て</a:t>
            </a:r>
            <a:r>
              <a:rPr lang="ja-JP" altLang="en-US" spc="110" dirty="0">
                <a:latin typeface="MS UI Gothic"/>
                <a:cs typeface="MS UI Gothic"/>
              </a:rPr>
              <a:t>は</a:t>
            </a:r>
            <a:r>
              <a:rPr lang="ja-JP" altLang="en-US" spc="80" dirty="0">
                <a:latin typeface="MS UI Gothic"/>
                <a:cs typeface="MS UI Gothic"/>
              </a:rPr>
              <a:t>、</a:t>
            </a:r>
            <a:r>
              <a:rPr lang="ja-JP" altLang="en-US" dirty="0">
                <a:latin typeface="MS UI Gothic"/>
                <a:cs typeface="MS UI Gothic"/>
              </a:rPr>
              <a:t>各医療機</a:t>
            </a:r>
            <a:r>
              <a:rPr lang="ja-JP" altLang="en-US" spc="5" dirty="0">
                <a:latin typeface="MS UI Gothic"/>
                <a:cs typeface="MS UI Gothic"/>
              </a:rPr>
              <a:t>関</a:t>
            </a:r>
            <a:r>
              <a:rPr lang="ja-JP" altLang="en-US" dirty="0">
                <a:latin typeface="MS UI Gothic"/>
                <a:cs typeface="MS UI Gothic"/>
              </a:rPr>
              <a:t>独自</a:t>
            </a:r>
            <a:r>
              <a:rPr lang="ja-JP" altLang="en-US" spc="165" dirty="0">
                <a:latin typeface="MS UI Gothic"/>
                <a:cs typeface="MS UI Gothic"/>
              </a:rPr>
              <a:t>に</a:t>
            </a:r>
            <a:r>
              <a:rPr lang="ja-JP" altLang="en-US" spc="155" dirty="0">
                <a:latin typeface="MS UI Gothic"/>
                <a:cs typeface="MS UI Gothic"/>
              </a:rPr>
              <a:t>ご</a:t>
            </a:r>
            <a:r>
              <a:rPr lang="ja-JP" altLang="en-US" spc="50" dirty="0">
                <a:latin typeface="MS UI Gothic"/>
                <a:cs typeface="MS UI Gothic"/>
              </a:rPr>
              <a:t>対応</a:t>
            </a:r>
            <a:r>
              <a:rPr lang="ja-JP" altLang="en-US" spc="40" dirty="0">
                <a:latin typeface="MS UI Gothic"/>
                <a:cs typeface="MS UI Gothic"/>
              </a:rPr>
              <a:t>い</a:t>
            </a:r>
            <a:r>
              <a:rPr lang="ja-JP" altLang="en-US" spc="160" dirty="0">
                <a:latin typeface="MS UI Gothic"/>
                <a:cs typeface="MS UI Gothic"/>
              </a:rPr>
              <a:t>た</a:t>
            </a:r>
            <a:r>
              <a:rPr lang="ja-JP" altLang="en-US" spc="155" dirty="0">
                <a:latin typeface="MS UI Gothic"/>
                <a:cs typeface="MS UI Gothic"/>
              </a:rPr>
              <a:t>だ</a:t>
            </a:r>
            <a:r>
              <a:rPr lang="ja-JP" altLang="en-US" spc="95" dirty="0">
                <a:latin typeface="MS UI Gothic"/>
                <a:cs typeface="MS UI Gothic"/>
              </a:rPr>
              <a:t>く</a:t>
            </a:r>
            <a:r>
              <a:rPr lang="ja-JP" altLang="en-US" spc="130" dirty="0">
                <a:latin typeface="MS UI Gothic"/>
                <a:cs typeface="MS UI Gothic"/>
              </a:rPr>
              <a:t>こ</a:t>
            </a:r>
            <a:r>
              <a:rPr lang="ja-JP" altLang="en-US" spc="160" dirty="0">
                <a:latin typeface="MS UI Gothic"/>
                <a:cs typeface="MS UI Gothic"/>
              </a:rPr>
              <a:t>と</a:t>
            </a:r>
            <a:r>
              <a:rPr lang="ja-JP" altLang="en-US" spc="65" dirty="0">
                <a:latin typeface="MS UI Gothic"/>
                <a:cs typeface="MS UI Gothic"/>
              </a:rPr>
              <a:t>が</a:t>
            </a:r>
            <a:r>
              <a:rPr lang="ja-JP" altLang="en-US" spc="75" dirty="0">
                <a:latin typeface="MS UI Gothic"/>
                <a:cs typeface="MS UI Gothic"/>
              </a:rPr>
              <a:t>可能</a:t>
            </a:r>
            <a:r>
              <a:rPr lang="ja-JP" altLang="en-US" spc="65" dirty="0">
                <a:latin typeface="MS UI Gothic"/>
                <a:cs typeface="MS UI Gothic"/>
              </a:rPr>
              <a:t>です</a:t>
            </a:r>
            <a:r>
              <a:rPr lang="ja-JP" altLang="en-US" spc="50" dirty="0">
                <a:latin typeface="MS UI Gothic"/>
                <a:cs typeface="MS UI Gothic"/>
              </a:rPr>
              <a:t>。</a:t>
            </a:r>
            <a:endParaRPr lang="en-US" altLang="ja-JP" spc="50" dirty="0">
              <a:latin typeface="MS UI Gothic"/>
              <a:cs typeface="MS UI Gothic"/>
            </a:endParaRPr>
          </a:p>
          <a:p>
            <a:pPr marL="12700">
              <a:spcBef>
                <a:spcPts val="180"/>
              </a:spcBef>
            </a:pPr>
            <a:r>
              <a:rPr lang="en-US" altLang="ja-JP" spc="80" dirty="0">
                <a:latin typeface="MS UI Gothic"/>
                <a:cs typeface="MS UI Gothic"/>
              </a:rPr>
              <a:t>【</a:t>
            </a:r>
            <a:r>
              <a:rPr lang="ja-JP" altLang="en-US" spc="80" dirty="0">
                <a:latin typeface="MS UI Gothic"/>
                <a:cs typeface="MS UI Gothic"/>
              </a:rPr>
              <a:t>本システ</a:t>
            </a:r>
            <a:r>
              <a:rPr lang="ja-JP" altLang="en-US" spc="190" dirty="0">
                <a:latin typeface="MS UI Gothic"/>
                <a:cs typeface="MS UI Gothic"/>
              </a:rPr>
              <a:t>ム</a:t>
            </a:r>
            <a:r>
              <a:rPr lang="ja-JP" altLang="en-US" spc="120" dirty="0">
                <a:latin typeface="MS UI Gothic"/>
                <a:cs typeface="MS UI Gothic"/>
              </a:rPr>
              <a:t>を</a:t>
            </a:r>
            <a:r>
              <a:rPr lang="ja-JP" altLang="en-US" spc="15" dirty="0">
                <a:latin typeface="MS UI Gothic"/>
                <a:cs typeface="MS UI Gothic"/>
              </a:rPr>
              <a:t>利用し</a:t>
            </a:r>
            <a:r>
              <a:rPr lang="ja-JP" altLang="en-US" spc="70" dirty="0">
                <a:latin typeface="MS UI Gothic"/>
                <a:cs typeface="MS UI Gothic"/>
              </a:rPr>
              <a:t>た場合の流れ</a:t>
            </a:r>
            <a:r>
              <a:rPr lang="en-US" altLang="ja-JP" spc="70" dirty="0">
                <a:latin typeface="MS UI Gothic"/>
                <a:cs typeface="MS UI Gothic"/>
              </a:rPr>
              <a:t>】</a:t>
            </a:r>
            <a:endParaRPr lang="ja-JP" altLang="en-US" dirty="0">
              <a:latin typeface="MS UI Gothic"/>
              <a:cs typeface="MS UI Gothic"/>
            </a:endParaRP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801C41C0-D1E7-4747-B146-1CE5964AD4B4}"/>
              </a:ext>
            </a:extLst>
          </p:cNvPr>
          <p:cNvGrpSpPr/>
          <p:nvPr/>
        </p:nvGrpSpPr>
        <p:grpSpPr>
          <a:xfrm>
            <a:off x="4194354" y="3780058"/>
            <a:ext cx="8205103" cy="2945537"/>
            <a:chOff x="286026" y="2585019"/>
            <a:chExt cx="7270806" cy="2945537"/>
          </a:xfrm>
        </p:grpSpPr>
        <p:sp>
          <p:nvSpPr>
            <p:cNvPr id="7" name="テキスト ボックス 49">
              <a:extLst>
                <a:ext uri="{FF2B5EF4-FFF2-40B4-BE49-F238E27FC236}">
                  <a16:creationId xmlns:a16="http://schemas.microsoft.com/office/drawing/2014/main" id="{FCBBEED9-803C-5405-AAFB-42C50F3241DA}"/>
                </a:ext>
              </a:extLst>
            </p:cNvPr>
            <p:cNvSpPr txBox="1"/>
            <p:nvPr/>
          </p:nvSpPr>
          <p:spPr>
            <a:xfrm>
              <a:off x="1995508" y="5192002"/>
              <a:ext cx="340302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en-US" sz="1600" b="1" spc="60" dirty="0">
                  <a:latin typeface="MS UI Gothic"/>
                </a:rPr>
                <a:t>③</a:t>
              </a:r>
              <a:endParaRPr lang="ja-JP" altLang="en-US" sz="1600" dirty="0"/>
            </a:p>
          </p:txBody>
        </p:sp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15DF27F9-3445-4ED6-800C-D7F97A2931BC}"/>
                </a:ext>
              </a:extLst>
            </p:cNvPr>
            <p:cNvGrpSpPr/>
            <p:nvPr/>
          </p:nvGrpSpPr>
          <p:grpSpPr>
            <a:xfrm>
              <a:off x="286026" y="2585019"/>
              <a:ext cx="7270806" cy="2902496"/>
              <a:chOff x="286026" y="2585019"/>
              <a:chExt cx="7270806" cy="2902496"/>
            </a:xfrm>
          </p:grpSpPr>
          <p:sp>
            <p:nvSpPr>
              <p:cNvPr id="9" name="テキスト ボックス 48">
                <a:extLst>
                  <a:ext uri="{FF2B5EF4-FFF2-40B4-BE49-F238E27FC236}">
                    <a16:creationId xmlns:a16="http://schemas.microsoft.com/office/drawing/2014/main" id="{4D555DE0-3F35-4886-0269-6D57BBC84676}"/>
                  </a:ext>
                </a:extLst>
              </p:cNvPr>
              <p:cNvSpPr txBox="1"/>
              <p:nvPr/>
            </p:nvSpPr>
            <p:spPr>
              <a:xfrm>
                <a:off x="2018262" y="4610647"/>
                <a:ext cx="340302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ja-JP"/>
                </a:defPPr>
                <a:lvl1pPr marL="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ja-JP" altLang="en-US" sz="1600" b="1" spc="60" dirty="0">
                    <a:latin typeface="MS UI Gothic"/>
                  </a:rPr>
                  <a:t>②</a:t>
                </a:r>
                <a:endParaRPr lang="ja-JP" altLang="en-US" sz="1600" dirty="0"/>
              </a:p>
            </p:txBody>
          </p:sp>
          <p:grpSp>
            <p:nvGrpSpPr>
              <p:cNvPr id="10" name="グループ化 9">
                <a:extLst>
                  <a:ext uri="{FF2B5EF4-FFF2-40B4-BE49-F238E27FC236}">
                    <a16:creationId xmlns:a16="http://schemas.microsoft.com/office/drawing/2014/main" id="{FD29EC44-D28D-4F80-AAE6-8792F9F28D2A}"/>
                  </a:ext>
                </a:extLst>
              </p:cNvPr>
              <p:cNvGrpSpPr/>
              <p:nvPr/>
            </p:nvGrpSpPr>
            <p:grpSpPr>
              <a:xfrm>
                <a:off x="286026" y="2585019"/>
                <a:ext cx="7270806" cy="2902496"/>
                <a:chOff x="273826" y="2601346"/>
                <a:chExt cx="7270806" cy="2902496"/>
              </a:xfrm>
            </p:grpSpPr>
            <p:sp>
              <p:nvSpPr>
                <p:cNvPr id="11" name="object 7">
                  <a:extLst>
                    <a:ext uri="{FF2B5EF4-FFF2-40B4-BE49-F238E27FC236}">
                      <a16:creationId xmlns:a16="http://schemas.microsoft.com/office/drawing/2014/main" id="{6BAC7308-1163-428F-8CB9-2D558146A947}"/>
                    </a:ext>
                  </a:extLst>
                </p:cNvPr>
                <p:cNvSpPr/>
                <p:nvPr/>
              </p:nvSpPr>
              <p:spPr>
                <a:xfrm>
                  <a:off x="2578515" y="2601346"/>
                  <a:ext cx="1663700" cy="69132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3700" h="521969">
                      <a:moveTo>
                        <a:pt x="1576209" y="0"/>
                      </a:moveTo>
                      <a:lnTo>
                        <a:pt x="86982" y="0"/>
                      </a:lnTo>
                      <a:lnTo>
                        <a:pt x="53128" y="6824"/>
                      </a:lnTo>
                      <a:lnTo>
                        <a:pt x="25479" y="25447"/>
                      </a:lnTo>
                      <a:lnTo>
                        <a:pt x="6836" y="53095"/>
                      </a:lnTo>
                      <a:lnTo>
                        <a:pt x="0" y="86995"/>
                      </a:lnTo>
                      <a:lnTo>
                        <a:pt x="0" y="434848"/>
                      </a:lnTo>
                      <a:lnTo>
                        <a:pt x="6836" y="468747"/>
                      </a:lnTo>
                      <a:lnTo>
                        <a:pt x="25479" y="496395"/>
                      </a:lnTo>
                      <a:lnTo>
                        <a:pt x="53128" y="515018"/>
                      </a:lnTo>
                      <a:lnTo>
                        <a:pt x="86982" y="521843"/>
                      </a:lnTo>
                      <a:lnTo>
                        <a:pt x="1576209" y="521843"/>
                      </a:lnTo>
                      <a:lnTo>
                        <a:pt x="1610108" y="515018"/>
                      </a:lnTo>
                      <a:lnTo>
                        <a:pt x="1637757" y="496395"/>
                      </a:lnTo>
                      <a:lnTo>
                        <a:pt x="1656380" y="468747"/>
                      </a:lnTo>
                      <a:lnTo>
                        <a:pt x="1663204" y="434848"/>
                      </a:lnTo>
                      <a:lnTo>
                        <a:pt x="1663204" y="86995"/>
                      </a:lnTo>
                      <a:lnTo>
                        <a:pt x="1656380" y="53095"/>
                      </a:lnTo>
                      <a:lnTo>
                        <a:pt x="1637757" y="25447"/>
                      </a:lnTo>
                      <a:lnTo>
                        <a:pt x="1610108" y="6824"/>
                      </a:lnTo>
                      <a:lnTo>
                        <a:pt x="1576209" y="0"/>
                      </a:lnTo>
                      <a:close/>
                    </a:path>
                  </a:pathLst>
                </a:custGeom>
                <a:solidFill>
                  <a:srgbClr val="00B0F0"/>
                </a:solidFill>
                <a:ln>
                  <a:solidFill>
                    <a:srgbClr val="00B0F0"/>
                  </a:solidFill>
                </a:ln>
              </p:spPr>
              <p:txBody>
                <a:bodyPr wrap="square" lIns="0" tIns="0" rIns="0" bIns="0" rtlCol="0" anchor="ctr"/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</a:rPr>
                    <a:t>病院・診療所 </a:t>
                  </a:r>
                  <a:endParaRPr lang="en-US" altLang="ja-JP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endParaRPr>
                </a:p>
                <a:p>
                  <a:pPr algn="ctr"/>
                  <a:r>
                    <a:rPr lang="ja-JP" altLang="en-US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</a:rPr>
                    <a:t>医師</a:t>
                  </a:r>
                </a:p>
              </p:txBody>
            </p:sp>
            <p:sp>
              <p:nvSpPr>
                <p:cNvPr id="12" name="object 10">
                  <a:extLst>
                    <a:ext uri="{FF2B5EF4-FFF2-40B4-BE49-F238E27FC236}">
                      <a16:creationId xmlns:a16="http://schemas.microsoft.com/office/drawing/2014/main" id="{51D22C36-881C-49AF-B8FE-DC2BF20950D5}"/>
                    </a:ext>
                  </a:extLst>
                </p:cNvPr>
                <p:cNvSpPr/>
                <p:nvPr/>
              </p:nvSpPr>
              <p:spPr>
                <a:xfrm>
                  <a:off x="273826" y="4694990"/>
                  <a:ext cx="1520825" cy="6121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0825" h="478789">
                      <a:moveTo>
                        <a:pt x="1440942" y="0"/>
                      </a:moveTo>
                      <a:lnTo>
                        <a:pt x="79756" y="0"/>
                      </a:lnTo>
                      <a:lnTo>
                        <a:pt x="48702" y="6264"/>
                      </a:lnTo>
                      <a:lnTo>
                        <a:pt x="23352" y="23352"/>
                      </a:lnTo>
                      <a:lnTo>
                        <a:pt x="6264" y="48702"/>
                      </a:lnTo>
                      <a:lnTo>
                        <a:pt x="0" y="79756"/>
                      </a:lnTo>
                      <a:lnTo>
                        <a:pt x="0" y="398653"/>
                      </a:lnTo>
                      <a:lnTo>
                        <a:pt x="6264" y="429706"/>
                      </a:lnTo>
                      <a:lnTo>
                        <a:pt x="23352" y="455056"/>
                      </a:lnTo>
                      <a:lnTo>
                        <a:pt x="48702" y="472144"/>
                      </a:lnTo>
                      <a:lnTo>
                        <a:pt x="79756" y="478409"/>
                      </a:lnTo>
                      <a:lnTo>
                        <a:pt x="1440942" y="478409"/>
                      </a:lnTo>
                      <a:lnTo>
                        <a:pt x="1471995" y="472144"/>
                      </a:lnTo>
                      <a:lnTo>
                        <a:pt x="1497345" y="455056"/>
                      </a:lnTo>
                      <a:lnTo>
                        <a:pt x="1514433" y="429706"/>
                      </a:lnTo>
                      <a:lnTo>
                        <a:pt x="1520698" y="398653"/>
                      </a:lnTo>
                      <a:lnTo>
                        <a:pt x="1520698" y="79756"/>
                      </a:lnTo>
                      <a:lnTo>
                        <a:pt x="1514433" y="48702"/>
                      </a:lnTo>
                      <a:lnTo>
                        <a:pt x="1497345" y="23352"/>
                      </a:lnTo>
                      <a:lnTo>
                        <a:pt x="1471995" y="6264"/>
                      </a:lnTo>
                      <a:lnTo>
                        <a:pt x="1440942" y="0"/>
                      </a:ln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</p:spPr>
              <p:txBody>
                <a:bodyPr wrap="square" lIns="0" tIns="0" rIns="0" bIns="0" rtlCol="0" anchor="ctr"/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2800" spc="-5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</a:rPr>
                    <a:t>患者</a:t>
                  </a:r>
                </a:p>
              </p:txBody>
            </p:sp>
            <p:sp>
              <p:nvSpPr>
                <p:cNvPr id="13" name="object 15">
                  <a:extLst>
                    <a:ext uri="{FF2B5EF4-FFF2-40B4-BE49-F238E27FC236}">
                      <a16:creationId xmlns:a16="http://schemas.microsoft.com/office/drawing/2014/main" id="{48416277-DC82-43B4-B8D5-C958E5B511C1}"/>
                    </a:ext>
                  </a:extLst>
                </p:cNvPr>
                <p:cNvSpPr/>
                <p:nvPr/>
              </p:nvSpPr>
              <p:spPr>
                <a:xfrm>
                  <a:off x="5041653" y="4662127"/>
                  <a:ext cx="1568450" cy="7018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8450" h="565785">
                      <a:moveTo>
                        <a:pt x="1473962" y="0"/>
                      </a:moveTo>
                      <a:lnTo>
                        <a:pt x="94234" y="0"/>
                      </a:lnTo>
                      <a:lnTo>
                        <a:pt x="57558" y="7401"/>
                      </a:lnTo>
                      <a:lnTo>
                        <a:pt x="27605" y="27590"/>
                      </a:lnTo>
                      <a:lnTo>
                        <a:pt x="7407" y="57542"/>
                      </a:lnTo>
                      <a:lnTo>
                        <a:pt x="0" y="94234"/>
                      </a:lnTo>
                      <a:lnTo>
                        <a:pt x="0" y="471170"/>
                      </a:lnTo>
                      <a:lnTo>
                        <a:pt x="7407" y="507807"/>
                      </a:lnTo>
                      <a:lnTo>
                        <a:pt x="27605" y="537765"/>
                      </a:lnTo>
                      <a:lnTo>
                        <a:pt x="57558" y="557984"/>
                      </a:lnTo>
                      <a:lnTo>
                        <a:pt x="94234" y="565404"/>
                      </a:lnTo>
                      <a:lnTo>
                        <a:pt x="1473962" y="565404"/>
                      </a:lnTo>
                      <a:lnTo>
                        <a:pt x="1510653" y="557984"/>
                      </a:lnTo>
                      <a:lnTo>
                        <a:pt x="1540605" y="537765"/>
                      </a:lnTo>
                      <a:lnTo>
                        <a:pt x="1560794" y="507807"/>
                      </a:lnTo>
                      <a:lnTo>
                        <a:pt x="1568196" y="471170"/>
                      </a:lnTo>
                      <a:lnTo>
                        <a:pt x="1568196" y="94234"/>
                      </a:lnTo>
                      <a:lnTo>
                        <a:pt x="1560794" y="57542"/>
                      </a:lnTo>
                      <a:lnTo>
                        <a:pt x="1540605" y="27590"/>
                      </a:lnTo>
                      <a:lnTo>
                        <a:pt x="1510653" y="7401"/>
                      </a:lnTo>
                      <a:lnTo>
                        <a:pt x="1473962" y="0"/>
                      </a:lnTo>
                      <a:close/>
                    </a:path>
                  </a:pathLst>
                </a:custGeom>
                <a:solidFill>
                  <a:srgbClr val="FF99FF"/>
                </a:solidFill>
                <a:ln>
                  <a:solidFill>
                    <a:srgbClr val="FF99FF"/>
                  </a:solidFill>
                </a:ln>
              </p:spPr>
              <p:txBody>
                <a:bodyPr wrap="square" lIns="0" tIns="0" rIns="0" bIns="0" rtlCol="0" anchor="ctr"/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zh-TW" altLang="en-US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</a:rPr>
                    <a:t>保険薬局 </a:t>
                  </a:r>
                </a:p>
                <a:p>
                  <a:pPr algn="ctr"/>
                  <a:r>
                    <a:rPr lang="zh-TW" altLang="en-US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</a:rPr>
                    <a:t>薬剤師</a:t>
                  </a:r>
                </a:p>
              </p:txBody>
            </p:sp>
            <p:cxnSp>
              <p:nvCxnSpPr>
                <p:cNvPr id="14" name="直線矢印コネクタ 13">
                  <a:extLst>
                    <a:ext uri="{FF2B5EF4-FFF2-40B4-BE49-F238E27FC236}">
                      <a16:creationId xmlns:a16="http://schemas.microsoft.com/office/drawing/2014/main" id="{063FB124-EE65-858A-86C7-842EBBF98F9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810499" y="3491737"/>
                  <a:ext cx="1210859" cy="1203253"/>
                </a:xfrm>
                <a:prstGeom prst="straightConnector1">
                  <a:avLst/>
                </a:prstGeom>
                <a:ln w="57150">
                  <a:solidFill>
                    <a:schemeClr val="bg2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直線矢印コネクタ 14">
                  <a:extLst>
                    <a:ext uri="{FF2B5EF4-FFF2-40B4-BE49-F238E27FC236}">
                      <a16:creationId xmlns:a16="http://schemas.microsoft.com/office/drawing/2014/main" id="{07028851-6604-DF56-6A38-435183479D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77940" y="4938610"/>
                  <a:ext cx="3131922" cy="6410"/>
                </a:xfrm>
                <a:prstGeom prst="straightConnector1">
                  <a:avLst/>
                </a:prstGeom>
                <a:ln w="57150">
                  <a:solidFill>
                    <a:schemeClr val="bg2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直線矢印コネクタ 15">
                  <a:extLst>
                    <a:ext uri="{FF2B5EF4-FFF2-40B4-BE49-F238E27FC236}">
                      <a16:creationId xmlns:a16="http://schemas.microsoft.com/office/drawing/2014/main" id="{70819EC8-B2ED-EDB6-0EA2-84FB850791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826357" y="3369677"/>
                  <a:ext cx="1234827" cy="1299152"/>
                </a:xfrm>
                <a:prstGeom prst="straightConnector1">
                  <a:avLst/>
                </a:prstGeom>
                <a:ln w="57150">
                  <a:solidFill>
                    <a:schemeClr val="bg2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テキスト ボックス 47">
                  <a:extLst>
                    <a:ext uri="{FF2B5EF4-FFF2-40B4-BE49-F238E27FC236}">
                      <a16:creationId xmlns:a16="http://schemas.microsoft.com/office/drawing/2014/main" id="{75740294-53E9-7341-4C62-1F7D77B2769B}"/>
                    </a:ext>
                  </a:extLst>
                </p:cNvPr>
                <p:cNvSpPr txBox="1"/>
                <p:nvPr/>
              </p:nvSpPr>
              <p:spPr>
                <a:xfrm>
                  <a:off x="345498" y="3124200"/>
                  <a:ext cx="340302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1600" b="1" spc="60" dirty="0">
                      <a:latin typeface="MS UI Gothic"/>
                      <a:cs typeface="MS UI Gothic"/>
                    </a:rPr>
                    <a:t>①</a:t>
                  </a:r>
                  <a:endParaRPr lang="ja-JP" altLang="en-US" sz="1600" dirty="0"/>
                </a:p>
              </p:txBody>
            </p:sp>
            <p:sp>
              <p:nvSpPr>
                <p:cNvPr id="18" name="テキスト ボックス 85">
                  <a:extLst>
                    <a:ext uri="{FF2B5EF4-FFF2-40B4-BE49-F238E27FC236}">
                      <a16:creationId xmlns:a16="http://schemas.microsoft.com/office/drawing/2014/main" id="{07B6B2CA-2C4A-4471-30A9-C1362B12439E}"/>
                    </a:ext>
                  </a:extLst>
                </p:cNvPr>
                <p:cNvSpPr txBox="1"/>
                <p:nvPr/>
              </p:nvSpPr>
              <p:spPr>
                <a:xfrm>
                  <a:off x="4267200" y="3200400"/>
                  <a:ext cx="345096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ja-JP" altLang="en-US" sz="1600" b="1" spc="60" dirty="0">
                      <a:latin typeface="MS UI Gothic"/>
                    </a:rPr>
                    <a:t>④</a:t>
                  </a:r>
                  <a:endParaRPr lang="ja-JP" altLang="en-US" sz="1600" dirty="0"/>
                </a:p>
              </p:txBody>
            </p:sp>
            <p:sp>
              <p:nvSpPr>
                <p:cNvPr id="19" name="テキスト ボックス 17">
                  <a:extLst>
                    <a:ext uri="{FF2B5EF4-FFF2-40B4-BE49-F238E27FC236}">
                      <a16:creationId xmlns:a16="http://schemas.microsoft.com/office/drawing/2014/main" id="{D9CFC9CF-CDF0-8363-D792-FCE96F6FD701}"/>
                    </a:ext>
                  </a:extLst>
                </p:cNvPr>
                <p:cNvSpPr txBox="1"/>
                <p:nvPr/>
              </p:nvSpPr>
              <p:spPr>
                <a:xfrm>
                  <a:off x="604661" y="3048071"/>
                  <a:ext cx="2205864" cy="138345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12700">
                    <a:lnSpc>
                      <a:spcPct val="130000"/>
                    </a:lnSpc>
                    <a:spcBef>
                      <a:spcPts val="100"/>
                    </a:spcBef>
                  </a:pPr>
                  <a:r>
                    <a:rPr lang="ja-JP" altLang="en-US" sz="1600" b="1" spc="6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院外処方箋の発行</a:t>
                  </a:r>
                </a:p>
                <a:p>
                  <a:pPr marL="12700">
                    <a:lnSpc>
                      <a:spcPct val="130000"/>
                    </a:lnSpc>
                    <a:spcBef>
                      <a:spcPts val="100"/>
                    </a:spcBef>
                  </a:pPr>
                  <a:r>
                    <a:rPr lang="ja-JP" altLang="en-US" sz="1600" b="1" spc="6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　</a:t>
                  </a:r>
                  <a:r>
                    <a:rPr lang="en-US" altLang="ja-JP" sz="1600" b="1" spc="60" dirty="0">
                      <a:solidFill>
                        <a:srgbClr val="FF0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 A.</a:t>
                  </a:r>
                  <a:r>
                    <a:rPr lang="ja-JP" altLang="en-US" sz="1600" b="1" spc="60" dirty="0">
                      <a:solidFill>
                        <a:srgbClr val="FF0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依頼書</a:t>
                  </a:r>
                  <a:r>
                    <a:rPr lang="ja-JP" altLang="en-US" sz="1600" b="1" spc="6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、</a:t>
                  </a:r>
                  <a:r>
                    <a:rPr lang="en-US" altLang="ja-JP" sz="1600" b="1" spc="60" dirty="0">
                      <a:solidFill>
                        <a:srgbClr val="0070C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B.</a:t>
                  </a:r>
                  <a:r>
                    <a:rPr lang="ja-JP" altLang="en-US" sz="1600" b="1" spc="60" dirty="0">
                      <a:solidFill>
                        <a:srgbClr val="0070C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報告書</a:t>
                  </a:r>
                  <a:r>
                    <a:rPr lang="ja-JP" altLang="en-US" sz="1600" b="1" spc="6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、</a:t>
                  </a:r>
                  <a:endParaRPr lang="en-US" altLang="ja-JP" sz="1600" b="1" spc="6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S UI Gothic"/>
                  </a:endParaRPr>
                </a:p>
                <a:p>
                  <a:pPr marL="12700">
                    <a:lnSpc>
                      <a:spcPct val="130000"/>
                    </a:lnSpc>
                    <a:spcBef>
                      <a:spcPts val="100"/>
                    </a:spcBef>
                  </a:pPr>
                  <a:r>
                    <a:rPr lang="en-US" altLang="ja-JP" sz="1600" b="1" spc="6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   </a:t>
                  </a:r>
                  <a:r>
                    <a:rPr lang="en-US" altLang="ja-JP" sz="1600" b="1" spc="60" dirty="0">
                      <a:solidFill>
                        <a:srgbClr val="FFC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C.</a:t>
                  </a:r>
                  <a:r>
                    <a:rPr lang="ja-JP" altLang="en-US" sz="1600" b="1" spc="60" dirty="0">
                      <a:solidFill>
                        <a:srgbClr val="FFC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ﾁｪｯｸﾘｽﾄ</a:t>
                  </a:r>
                  <a:r>
                    <a:rPr lang="ja-JP" altLang="en-US" sz="1600" b="1" spc="6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を渡す</a:t>
                  </a:r>
                  <a:endParaRPr lang="en-US" altLang="ja-JP" sz="1600" b="1" spc="6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S UI Gothic"/>
                  </a:endParaRPr>
                </a:p>
                <a:p>
                  <a:pPr marL="12700">
                    <a:lnSpc>
                      <a:spcPct val="130000"/>
                    </a:lnSpc>
                    <a:spcBef>
                      <a:spcPts val="100"/>
                    </a:spcBef>
                  </a:pPr>
                  <a:r>
                    <a:rPr lang="ja-JP" altLang="en-US" sz="1600" b="1" spc="6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　　</a:t>
                  </a:r>
                  <a:r>
                    <a:rPr lang="ja-JP" altLang="en-US" sz="1600" b="1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（最重要）</a:t>
                  </a:r>
                  <a:endParaRPr lang="en-US" altLang="ja-JP" sz="1600" b="1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S UI Gothic"/>
                  </a:endParaRPr>
                </a:p>
              </p:txBody>
            </p:sp>
            <p:sp>
              <p:nvSpPr>
                <p:cNvPr id="20" name="テキスト ボックス 21">
                  <a:extLst>
                    <a:ext uri="{FF2B5EF4-FFF2-40B4-BE49-F238E27FC236}">
                      <a16:creationId xmlns:a16="http://schemas.microsoft.com/office/drawing/2014/main" id="{4A81D428-FDED-7B7E-18CA-1C7BEE9E9608}"/>
                    </a:ext>
                  </a:extLst>
                </p:cNvPr>
                <p:cNvSpPr txBox="1"/>
                <p:nvPr/>
              </p:nvSpPr>
              <p:spPr>
                <a:xfrm>
                  <a:off x="2188973" y="4581269"/>
                  <a:ext cx="2669769" cy="36702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12700">
                    <a:lnSpc>
                      <a:spcPct val="130000"/>
                    </a:lnSpc>
                    <a:spcBef>
                      <a:spcPts val="100"/>
                    </a:spcBef>
                  </a:pPr>
                  <a:r>
                    <a:rPr lang="ja-JP" altLang="en-US" sz="1600" b="1" spc="-5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院外処方箋・</a:t>
                  </a:r>
                  <a:r>
                    <a:rPr lang="en-US" altLang="ja-JP" sz="1600" b="1" spc="-45" dirty="0">
                      <a:solidFill>
                        <a:srgbClr val="FF0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Yu Gothic UI"/>
                    </a:rPr>
                    <a:t>A</a:t>
                  </a:r>
                  <a:r>
                    <a:rPr lang="ja-JP" altLang="en-US" sz="1600" b="1" spc="-45" dirty="0" err="1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Yu Gothic UI"/>
                    </a:rPr>
                    <a:t>、</a:t>
                  </a:r>
                  <a:r>
                    <a:rPr lang="en-US" altLang="ja-JP" sz="1600" b="1" spc="-45" dirty="0">
                      <a:solidFill>
                        <a:srgbClr val="0070C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Yu Gothic UI"/>
                    </a:rPr>
                    <a:t>B</a:t>
                  </a:r>
                  <a:r>
                    <a:rPr lang="ja-JP" altLang="en-US" sz="1600" b="1" spc="-45" dirty="0" err="1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Yu Gothic UI"/>
                    </a:rPr>
                    <a:t>、</a:t>
                  </a:r>
                  <a:r>
                    <a:rPr lang="en-US" altLang="ja-JP" sz="1600" b="1" spc="-45" dirty="0">
                      <a:solidFill>
                        <a:srgbClr val="FFC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Yu Gothic UI"/>
                    </a:rPr>
                    <a:t>C</a:t>
                  </a:r>
                  <a:r>
                    <a:rPr lang="ja-JP" altLang="en-US" sz="1600" b="1" spc="45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の</a:t>
                  </a:r>
                  <a:r>
                    <a:rPr lang="ja-JP" altLang="en-US" sz="1600" b="1" spc="6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提出</a:t>
                  </a:r>
                  <a:endParaRPr lang="en-US" altLang="ja-JP" sz="1600" b="1" spc="6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S UI Gothic"/>
                  </a:endParaRPr>
                </a:p>
              </p:txBody>
            </p:sp>
            <p:cxnSp>
              <p:nvCxnSpPr>
                <p:cNvPr id="21" name="直線矢印コネクタ 20">
                  <a:extLst>
                    <a:ext uri="{FF2B5EF4-FFF2-40B4-BE49-F238E27FC236}">
                      <a16:creationId xmlns:a16="http://schemas.microsoft.com/office/drawing/2014/main" id="{0E6B3FD3-F225-FF01-BFFC-4E00036D69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825625" y="5127059"/>
                  <a:ext cx="3169480" cy="0"/>
                </a:xfrm>
                <a:prstGeom prst="straightConnector1">
                  <a:avLst/>
                </a:prstGeom>
                <a:ln w="57150">
                  <a:solidFill>
                    <a:schemeClr val="bg2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2" name="テキスト ボックス 27">
                  <a:extLst>
                    <a:ext uri="{FF2B5EF4-FFF2-40B4-BE49-F238E27FC236}">
                      <a16:creationId xmlns:a16="http://schemas.microsoft.com/office/drawing/2014/main" id="{D414C118-6FB8-E1D2-2C6A-E9D6BF07FCEC}"/>
                    </a:ext>
                  </a:extLst>
                </p:cNvPr>
                <p:cNvSpPr txBox="1"/>
                <p:nvPr/>
              </p:nvSpPr>
              <p:spPr>
                <a:xfrm>
                  <a:off x="2224299" y="5165288"/>
                  <a:ext cx="2669769" cy="33855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altLang="ja-JP" sz="1600" b="1" spc="30" dirty="0">
                      <a:solidFill>
                        <a:srgbClr val="FFC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Yu Gothic UI"/>
                    </a:rPr>
                    <a:t>C.</a:t>
                  </a:r>
                  <a:r>
                    <a:rPr lang="ja-JP" altLang="en-US" sz="1600" b="1" spc="30" dirty="0">
                      <a:solidFill>
                        <a:srgbClr val="FFC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Yu Gothic UI"/>
                    </a:rPr>
                    <a:t>ﾁｪｯｸﾘｽﾄ</a:t>
                  </a:r>
                  <a:r>
                    <a:rPr lang="ja-JP" altLang="en-US" sz="1600" b="1" spc="45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を</a:t>
                  </a:r>
                  <a:r>
                    <a:rPr lang="ja-JP" altLang="en-US" sz="1600" b="1" spc="6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用</a:t>
                  </a:r>
                  <a:r>
                    <a:rPr lang="ja-JP" altLang="en-US" sz="1600" b="1" spc="4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い</a:t>
                  </a:r>
                  <a:r>
                    <a:rPr lang="ja-JP" altLang="en-US" sz="1600" b="1" spc="2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て</a:t>
                  </a:r>
                  <a:r>
                    <a:rPr lang="ja-JP" altLang="en-US" sz="1600" b="1" spc="3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吸入指導</a:t>
                  </a:r>
                  <a:endParaRPr lang="ja-JP" altLang="en-US" sz="16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endParaRPr>
                </a:p>
              </p:txBody>
            </p:sp>
            <p:sp>
              <p:nvSpPr>
                <p:cNvPr id="23" name="テキスト ボックス 29">
                  <a:extLst>
                    <a:ext uri="{FF2B5EF4-FFF2-40B4-BE49-F238E27FC236}">
                      <a16:creationId xmlns:a16="http://schemas.microsoft.com/office/drawing/2014/main" id="{81883F2F-DD38-84A4-2C2C-5E7E3EED5978}"/>
                    </a:ext>
                  </a:extLst>
                </p:cNvPr>
                <p:cNvSpPr txBox="1"/>
                <p:nvPr/>
              </p:nvSpPr>
              <p:spPr>
                <a:xfrm>
                  <a:off x="4501351" y="3124200"/>
                  <a:ext cx="3043281" cy="69993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>
                  <a:defPPr>
                    <a:defRPr lang="ja-JP"/>
                  </a:defPPr>
                  <a:lvl1pPr marL="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kumimoji="1"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12700">
                    <a:lnSpc>
                      <a:spcPct val="130000"/>
                    </a:lnSpc>
                    <a:spcBef>
                      <a:spcPts val="100"/>
                    </a:spcBef>
                  </a:pPr>
                  <a:r>
                    <a:rPr lang="en-US" altLang="ja-JP" sz="1600" b="1" spc="30" dirty="0">
                      <a:solidFill>
                        <a:srgbClr val="0070C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B.</a:t>
                  </a:r>
                  <a:r>
                    <a:rPr lang="ja-JP" altLang="en-US" sz="1600" b="1" spc="30" dirty="0">
                      <a:solidFill>
                        <a:srgbClr val="0070C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報告書</a:t>
                  </a:r>
                  <a:r>
                    <a:rPr lang="ja-JP" altLang="en-US" sz="1600" b="1" spc="3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・</a:t>
                  </a:r>
                  <a:r>
                    <a:rPr lang="en-US" altLang="ja-JP" sz="1600" b="1" spc="30" dirty="0">
                      <a:solidFill>
                        <a:srgbClr val="FFC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C.</a:t>
                  </a:r>
                  <a:r>
                    <a:rPr lang="ja-JP" altLang="en-US" sz="1600" b="1" spc="30" dirty="0">
                      <a:solidFill>
                        <a:srgbClr val="FFC000"/>
                      </a:solidFill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ﾁｪｯｸﾘｽﾄ</a:t>
                  </a:r>
                  <a:r>
                    <a:rPr lang="ja-JP" altLang="en-US" sz="1600" b="1" spc="3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を</a:t>
                  </a:r>
                  <a:r>
                    <a:rPr lang="en-US" altLang="ja-JP" sz="1600" b="1" spc="3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FAX</a:t>
                  </a:r>
                  <a:r>
                    <a:rPr lang="ja-JP" altLang="en-US" sz="1600" b="1" spc="3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送信</a:t>
                  </a:r>
                  <a:endParaRPr lang="en-US" altLang="ja-JP" sz="1600" b="1" spc="3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S UI Gothic"/>
                  </a:endParaRPr>
                </a:p>
                <a:p>
                  <a:pPr marL="12700">
                    <a:lnSpc>
                      <a:spcPct val="130000"/>
                    </a:lnSpc>
                    <a:spcBef>
                      <a:spcPts val="100"/>
                    </a:spcBef>
                  </a:pPr>
                  <a:r>
                    <a:rPr lang="ja-JP" altLang="en-US" sz="1600" b="1" spc="30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薬局で</a:t>
                  </a:r>
                  <a:r>
                    <a:rPr lang="ja-JP" altLang="en-US" sz="1600" spc="-5" dirty="0">
                      <a:latin typeface="HG丸ｺﾞｼｯｸM-PRO" panose="020F0600000000000000" pitchFamily="50" charset="-128"/>
                      <a:ea typeface="HG丸ｺﾞｼｯｸM-PRO" panose="020F0600000000000000" pitchFamily="50" charset="-128"/>
                      <a:cs typeface="MS UI Gothic"/>
                    </a:rPr>
                    <a:t>加算を算定</a:t>
                  </a:r>
                  <a:endParaRPr lang="ja-JP" altLang="en-US" sz="16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MS UI Gothic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7352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217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MS UI Gothic</vt:lpstr>
      <vt:lpstr>Yu Gothic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三浦　佳江</dc:creator>
  <cp:lastModifiedBy>三浦　佳江</cp:lastModifiedBy>
  <cp:revision>3</cp:revision>
  <dcterms:created xsi:type="dcterms:W3CDTF">2025-02-19T02:45:44Z</dcterms:created>
  <dcterms:modified xsi:type="dcterms:W3CDTF">2025-02-19T02:54:07Z</dcterms:modified>
</cp:coreProperties>
</file>